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345"/>
    <a:srgbClr val="47975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bizlog.ru/okved/okved2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bizlog.ru/okved/okved2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51377-9D9F-4603-BB0D-9EC3B69658B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6F504FF-DC08-4702-8ECF-EB8A04A7D75B}">
      <dgm:prSet phldrT="[Текст]"/>
      <dgm:spPr>
        <a:noFill/>
        <a:ln>
          <a:noFill/>
        </a:ln>
      </dgm:spPr>
      <dgm:t>
        <a:bodyPr/>
        <a:lstStyle/>
        <a:p>
          <a:r>
            <a:rPr lang="ru-RU" b="1" dirty="0">
              <a:solidFill>
                <a:schemeClr val="accent6">
                  <a:lumMod val="75000"/>
                </a:schemeClr>
              </a:solidFill>
            </a:rPr>
            <a:t>Сумма до 25 млн. руб. (до 36 млн. руб. на группу)</a:t>
          </a:r>
        </a:p>
      </dgm:t>
    </dgm:pt>
    <dgm:pt modelId="{32EBD17A-2791-47A4-AD23-5A0E2710FEE8}" type="parTrans" cxnId="{855FA4F0-34F1-4394-B944-1BC0F3B60350}">
      <dgm:prSet/>
      <dgm:spPr/>
      <dgm:t>
        <a:bodyPr/>
        <a:lstStyle/>
        <a:p>
          <a:endParaRPr lang="ru-RU" b="1">
            <a:solidFill>
              <a:schemeClr val="accent6">
                <a:lumMod val="75000"/>
              </a:schemeClr>
            </a:solidFill>
          </a:endParaRPr>
        </a:p>
      </dgm:t>
    </dgm:pt>
    <dgm:pt modelId="{F563DBD9-8595-4F4A-9C12-9F942D8A076A}" type="sibTrans" cxnId="{855FA4F0-34F1-4394-B944-1BC0F3B60350}">
      <dgm:prSet/>
      <dgm:spPr/>
      <dgm:t>
        <a:bodyPr/>
        <a:lstStyle/>
        <a:p>
          <a:endParaRPr lang="ru-RU" b="1">
            <a:solidFill>
              <a:schemeClr val="accent6">
                <a:lumMod val="75000"/>
              </a:schemeClr>
            </a:solidFill>
          </a:endParaRPr>
        </a:p>
      </dgm:t>
    </dgm:pt>
    <dgm:pt modelId="{0E1141E8-A6D3-459D-B3F0-BFE910C36563}">
      <dgm:prSet phldrT="[Текст]"/>
      <dgm:spPr>
        <a:ln>
          <a:noFill/>
        </a:ln>
      </dgm:spPr>
      <dgm:t>
        <a:bodyPr/>
        <a:lstStyle/>
        <a:p>
          <a:r>
            <a:rPr lang="ru-RU" b="1" dirty="0">
              <a:solidFill>
                <a:schemeClr val="accent6">
                  <a:lumMod val="75000"/>
                </a:schemeClr>
              </a:solidFill>
            </a:rPr>
            <a:t>Покрытие до 80% от суммы кредита</a:t>
          </a:r>
        </a:p>
      </dgm:t>
    </dgm:pt>
    <dgm:pt modelId="{F116C553-1845-4123-8154-5019C990CB63}" type="parTrans" cxnId="{15E123EF-CF05-43B3-BC42-DE839B688A6E}">
      <dgm:prSet/>
      <dgm:spPr/>
      <dgm:t>
        <a:bodyPr/>
        <a:lstStyle/>
        <a:p>
          <a:endParaRPr lang="ru-RU" b="1">
            <a:solidFill>
              <a:schemeClr val="accent6">
                <a:lumMod val="75000"/>
              </a:schemeClr>
            </a:solidFill>
          </a:endParaRPr>
        </a:p>
      </dgm:t>
    </dgm:pt>
    <dgm:pt modelId="{ED18926D-2C65-4445-959C-2666F5B3784B}" type="sibTrans" cxnId="{15E123EF-CF05-43B3-BC42-DE839B688A6E}">
      <dgm:prSet/>
      <dgm:spPr/>
      <dgm:t>
        <a:bodyPr/>
        <a:lstStyle/>
        <a:p>
          <a:endParaRPr lang="ru-RU" b="1">
            <a:solidFill>
              <a:schemeClr val="accent6">
                <a:lumMod val="75000"/>
              </a:schemeClr>
            </a:solidFill>
          </a:endParaRPr>
        </a:p>
      </dgm:t>
    </dgm:pt>
    <dgm:pt modelId="{2896EF85-EB19-4302-87BF-C73EE826EFBB}">
      <dgm:prSet phldrT="[Текст]"/>
      <dgm:spPr>
        <a:ln>
          <a:noFill/>
        </a:ln>
      </dgm:spPr>
      <dgm:t>
        <a:bodyPr/>
        <a:lstStyle/>
        <a:p>
          <a:r>
            <a:rPr lang="ru-RU" b="1" dirty="0">
              <a:solidFill>
                <a:schemeClr val="accent6">
                  <a:lumMod val="75000"/>
                </a:schemeClr>
              </a:solidFill>
            </a:rPr>
            <a:t>Срок не ограничен</a:t>
          </a:r>
        </a:p>
      </dgm:t>
    </dgm:pt>
    <dgm:pt modelId="{2CCDE40D-F236-44F1-97B9-0FD7491C8314}" type="parTrans" cxnId="{BD983BCC-B7B6-47A5-88CC-822ED5F0C7D1}">
      <dgm:prSet/>
      <dgm:spPr/>
      <dgm:t>
        <a:bodyPr/>
        <a:lstStyle/>
        <a:p>
          <a:endParaRPr lang="ru-RU" b="1">
            <a:solidFill>
              <a:schemeClr val="accent6">
                <a:lumMod val="75000"/>
              </a:schemeClr>
            </a:solidFill>
          </a:endParaRPr>
        </a:p>
      </dgm:t>
    </dgm:pt>
    <dgm:pt modelId="{022DC677-4ABA-452A-BF9C-6EF7BC5C3B20}" type="sibTrans" cxnId="{BD983BCC-B7B6-47A5-88CC-822ED5F0C7D1}">
      <dgm:prSet/>
      <dgm:spPr/>
      <dgm:t>
        <a:bodyPr/>
        <a:lstStyle/>
        <a:p>
          <a:endParaRPr lang="ru-RU" b="1">
            <a:solidFill>
              <a:schemeClr val="accent6">
                <a:lumMod val="75000"/>
              </a:schemeClr>
            </a:solidFill>
          </a:endParaRPr>
        </a:p>
      </dgm:t>
    </dgm:pt>
    <dgm:pt modelId="{218F6ACE-2FED-435A-BF4C-C5B3E940B3F8}">
      <dgm:prSet phldrT="[Текст]"/>
      <dgm:spPr>
        <a:ln>
          <a:noFill/>
        </a:ln>
      </dgm:spPr>
      <dgm:t>
        <a:bodyPr/>
        <a:lstStyle/>
        <a:p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EEFBC405-3A8D-4BC1-81EF-C4319AC51B18}" type="parTrans" cxnId="{16BFA84F-84DB-432A-B727-42CB5268A8A7}">
      <dgm:prSet/>
      <dgm:spPr/>
      <dgm:t>
        <a:bodyPr/>
        <a:lstStyle/>
        <a:p>
          <a:endParaRPr lang="ru-RU" b="1">
            <a:solidFill>
              <a:schemeClr val="accent6">
                <a:lumMod val="75000"/>
              </a:schemeClr>
            </a:solidFill>
          </a:endParaRPr>
        </a:p>
      </dgm:t>
    </dgm:pt>
    <dgm:pt modelId="{9A32A773-644D-489A-A1F2-370D5B46BBBD}" type="sibTrans" cxnId="{16BFA84F-84DB-432A-B727-42CB5268A8A7}">
      <dgm:prSet/>
      <dgm:spPr/>
      <dgm:t>
        <a:bodyPr/>
        <a:lstStyle/>
        <a:p>
          <a:endParaRPr lang="ru-RU" b="1">
            <a:solidFill>
              <a:schemeClr val="accent6">
                <a:lumMod val="75000"/>
              </a:schemeClr>
            </a:solidFill>
          </a:endParaRPr>
        </a:p>
      </dgm:t>
    </dgm:pt>
    <dgm:pt modelId="{D6A46C13-CC4A-4AE2-A35E-76921677772C}">
      <dgm:prSet/>
      <dgm:spPr>
        <a:ln>
          <a:noFill/>
        </a:ln>
      </dgm:spPr>
      <dgm:t>
        <a:bodyPr/>
        <a:lstStyle/>
        <a:p>
          <a:r>
            <a:rPr lang="ru-RU" b="1" dirty="0">
              <a:solidFill>
                <a:schemeClr val="accent6">
                  <a:lumMod val="75000"/>
                </a:schemeClr>
              </a:solidFill>
            </a:rPr>
            <a:t>Размер вознаграждения от 0,25% до 0,5% годовых</a:t>
          </a:r>
        </a:p>
      </dgm:t>
    </dgm:pt>
    <dgm:pt modelId="{8F440DF6-A3A3-45B5-AB5D-C89443095175}" type="parTrans" cxnId="{8F7A9D70-989D-44D4-8468-6A803D68A9C3}">
      <dgm:prSet/>
      <dgm:spPr/>
      <dgm:t>
        <a:bodyPr/>
        <a:lstStyle/>
        <a:p>
          <a:endParaRPr lang="ru-RU" b="1">
            <a:solidFill>
              <a:schemeClr val="accent6">
                <a:lumMod val="75000"/>
              </a:schemeClr>
            </a:solidFill>
          </a:endParaRPr>
        </a:p>
      </dgm:t>
    </dgm:pt>
    <dgm:pt modelId="{9C54CC57-79ED-4B53-A7CB-4F9DDE6E914E}" type="sibTrans" cxnId="{8F7A9D70-989D-44D4-8468-6A803D68A9C3}">
      <dgm:prSet/>
      <dgm:spPr/>
      <dgm:t>
        <a:bodyPr/>
        <a:lstStyle/>
        <a:p>
          <a:endParaRPr lang="ru-RU" b="1">
            <a:solidFill>
              <a:schemeClr val="accent6">
                <a:lumMod val="75000"/>
              </a:schemeClr>
            </a:solidFill>
          </a:endParaRPr>
        </a:p>
      </dgm:t>
    </dgm:pt>
    <dgm:pt modelId="{0DDAC4D4-1C68-4A06-8E07-7BBAA49BEE96}" type="pres">
      <dgm:prSet presAssocID="{AEC51377-9D9F-4603-BB0D-9EC3B69658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A89DE6-C1CE-4ACD-82F7-7F8C8C27D397}" type="pres">
      <dgm:prSet presAssocID="{86F504FF-DC08-4702-8ECF-EB8A04A7D75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77CAA-6DEE-414F-938E-30DCEFA8855D}" type="pres">
      <dgm:prSet presAssocID="{F563DBD9-8595-4F4A-9C12-9F942D8A076A}" presName="spacer" presStyleCnt="0"/>
      <dgm:spPr/>
    </dgm:pt>
    <dgm:pt modelId="{46C71822-0B52-4A2F-9893-C9893565B31A}" type="pres">
      <dgm:prSet presAssocID="{0E1141E8-A6D3-459D-B3F0-BFE910C3656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BC6C4-3F05-4841-B7F1-7D0EC1BC7101}" type="pres">
      <dgm:prSet presAssocID="{ED18926D-2C65-4445-959C-2666F5B3784B}" presName="spacer" presStyleCnt="0"/>
      <dgm:spPr/>
    </dgm:pt>
    <dgm:pt modelId="{44681F23-721A-466C-A615-8EE9DEF213B5}" type="pres">
      <dgm:prSet presAssocID="{2896EF85-EB19-4302-87BF-C73EE826EFB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67FF1-7BB6-4A8E-A9C6-3F069C384B7C}" type="pres">
      <dgm:prSet presAssocID="{2896EF85-EB19-4302-87BF-C73EE826EFB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26588-7BD6-4828-98BD-8EA81FEE463F}" type="pres">
      <dgm:prSet presAssocID="{D6A46C13-CC4A-4AE2-A35E-76921677772C}" presName="parentText" presStyleLbl="node1" presStyleIdx="3" presStyleCnt="4" custLinFactNeighborY="-88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019F9-9D54-4415-9426-1770D453D643}" type="presOf" srcId="{D6A46C13-CC4A-4AE2-A35E-76921677772C}" destId="{08226588-7BD6-4828-98BD-8EA81FEE463F}" srcOrd="0" destOrd="0" presId="urn:microsoft.com/office/officeart/2005/8/layout/vList2"/>
    <dgm:cxn modelId="{50F72736-56B2-4EA8-843D-E0C9613153E3}" type="presOf" srcId="{0E1141E8-A6D3-459D-B3F0-BFE910C36563}" destId="{46C71822-0B52-4A2F-9893-C9893565B31A}" srcOrd="0" destOrd="0" presId="urn:microsoft.com/office/officeart/2005/8/layout/vList2"/>
    <dgm:cxn modelId="{BD983BCC-B7B6-47A5-88CC-822ED5F0C7D1}" srcId="{AEC51377-9D9F-4603-BB0D-9EC3B69658B8}" destId="{2896EF85-EB19-4302-87BF-C73EE826EFBB}" srcOrd="2" destOrd="0" parTransId="{2CCDE40D-F236-44F1-97B9-0FD7491C8314}" sibTransId="{022DC677-4ABA-452A-BF9C-6EF7BC5C3B20}"/>
    <dgm:cxn modelId="{CCC479DE-5EF4-404E-9DDE-CEFB76DA15FE}" type="presOf" srcId="{86F504FF-DC08-4702-8ECF-EB8A04A7D75B}" destId="{0CA89DE6-C1CE-4ACD-82F7-7F8C8C27D397}" srcOrd="0" destOrd="0" presId="urn:microsoft.com/office/officeart/2005/8/layout/vList2"/>
    <dgm:cxn modelId="{8F7A9D70-989D-44D4-8468-6A803D68A9C3}" srcId="{AEC51377-9D9F-4603-BB0D-9EC3B69658B8}" destId="{D6A46C13-CC4A-4AE2-A35E-76921677772C}" srcOrd="3" destOrd="0" parTransId="{8F440DF6-A3A3-45B5-AB5D-C89443095175}" sibTransId="{9C54CC57-79ED-4B53-A7CB-4F9DDE6E914E}"/>
    <dgm:cxn modelId="{BE52AE8D-DF58-468F-AEAA-5F7D27901570}" type="presOf" srcId="{2896EF85-EB19-4302-87BF-C73EE826EFBB}" destId="{44681F23-721A-466C-A615-8EE9DEF213B5}" srcOrd="0" destOrd="0" presId="urn:microsoft.com/office/officeart/2005/8/layout/vList2"/>
    <dgm:cxn modelId="{16BFA84F-84DB-432A-B727-42CB5268A8A7}" srcId="{2896EF85-EB19-4302-87BF-C73EE826EFBB}" destId="{218F6ACE-2FED-435A-BF4C-C5B3E940B3F8}" srcOrd="0" destOrd="0" parTransId="{EEFBC405-3A8D-4BC1-81EF-C4319AC51B18}" sibTransId="{9A32A773-644D-489A-A1F2-370D5B46BBBD}"/>
    <dgm:cxn modelId="{855FA4F0-34F1-4394-B944-1BC0F3B60350}" srcId="{AEC51377-9D9F-4603-BB0D-9EC3B69658B8}" destId="{86F504FF-DC08-4702-8ECF-EB8A04A7D75B}" srcOrd="0" destOrd="0" parTransId="{32EBD17A-2791-47A4-AD23-5A0E2710FEE8}" sibTransId="{F563DBD9-8595-4F4A-9C12-9F942D8A076A}"/>
    <dgm:cxn modelId="{15E123EF-CF05-43B3-BC42-DE839B688A6E}" srcId="{AEC51377-9D9F-4603-BB0D-9EC3B69658B8}" destId="{0E1141E8-A6D3-459D-B3F0-BFE910C36563}" srcOrd="1" destOrd="0" parTransId="{F116C553-1845-4123-8154-5019C990CB63}" sibTransId="{ED18926D-2C65-4445-959C-2666F5B3784B}"/>
    <dgm:cxn modelId="{A1DEA6AC-4284-4CE1-B5DB-65E283C81379}" type="presOf" srcId="{AEC51377-9D9F-4603-BB0D-9EC3B69658B8}" destId="{0DDAC4D4-1C68-4A06-8E07-7BBAA49BEE96}" srcOrd="0" destOrd="0" presId="urn:microsoft.com/office/officeart/2005/8/layout/vList2"/>
    <dgm:cxn modelId="{9935D28A-9808-4644-AAC2-9AF027A98E0A}" type="presOf" srcId="{218F6ACE-2FED-435A-BF4C-C5B3E940B3F8}" destId="{A8367FF1-7BB6-4A8E-A9C6-3F069C384B7C}" srcOrd="0" destOrd="0" presId="urn:microsoft.com/office/officeart/2005/8/layout/vList2"/>
    <dgm:cxn modelId="{FA880EC4-9A65-45A5-81B8-8234DD1BAD3C}" type="presParOf" srcId="{0DDAC4D4-1C68-4A06-8E07-7BBAA49BEE96}" destId="{0CA89DE6-C1CE-4ACD-82F7-7F8C8C27D397}" srcOrd="0" destOrd="0" presId="urn:microsoft.com/office/officeart/2005/8/layout/vList2"/>
    <dgm:cxn modelId="{C8E11E61-BD3B-4086-B700-4B46D10852C8}" type="presParOf" srcId="{0DDAC4D4-1C68-4A06-8E07-7BBAA49BEE96}" destId="{94B77CAA-6DEE-414F-938E-30DCEFA8855D}" srcOrd="1" destOrd="0" presId="urn:microsoft.com/office/officeart/2005/8/layout/vList2"/>
    <dgm:cxn modelId="{533EA4A2-2E93-4F98-A10F-CF811A9B005B}" type="presParOf" srcId="{0DDAC4D4-1C68-4A06-8E07-7BBAA49BEE96}" destId="{46C71822-0B52-4A2F-9893-C9893565B31A}" srcOrd="2" destOrd="0" presId="urn:microsoft.com/office/officeart/2005/8/layout/vList2"/>
    <dgm:cxn modelId="{C29FDB63-D5D1-40B8-A5CF-071A629881D4}" type="presParOf" srcId="{0DDAC4D4-1C68-4A06-8E07-7BBAA49BEE96}" destId="{B93BC6C4-3F05-4841-B7F1-7D0EC1BC7101}" srcOrd="3" destOrd="0" presId="urn:microsoft.com/office/officeart/2005/8/layout/vList2"/>
    <dgm:cxn modelId="{547C63CA-1D8E-422F-B6F3-4A01588FD6FF}" type="presParOf" srcId="{0DDAC4D4-1C68-4A06-8E07-7BBAA49BEE96}" destId="{44681F23-721A-466C-A615-8EE9DEF213B5}" srcOrd="4" destOrd="0" presId="urn:microsoft.com/office/officeart/2005/8/layout/vList2"/>
    <dgm:cxn modelId="{A20E26C7-F614-451B-91A9-68C63A582F0F}" type="presParOf" srcId="{0DDAC4D4-1C68-4A06-8E07-7BBAA49BEE96}" destId="{A8367FF1-7BB6-4A8E-A9C6-3F069C384B7C}" srcOrd="5" destOrd="0" presId="urn:microsoft.com/office/officeart/2005/8/layout/vList2"/>
    <dgm:cxn modelId="{F9FB6CE8-9706-4800-8175-40684D101411}" type="presParOf" srcId="{0DDAC4D4-1C68-4A06-8E07-7BBAA49BEE96}" destId="{08226588-7BD6-4828-98BD-8EA81FEE46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C51377-9D9F-4603-BB0D-9EC3B69658B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6F504FF-DC08-4702-8ECF-EB8A04A7D75B}">
      <dgm:prSet phldrT="[Текст]"/>
      <dgm:spPr>
        <a:noFill/>
        <a:ln>
          <a:noFill/>
        </a:ln>
      </dgm:spPr>
      <dgm:t>
        <a:bodyPr/>
        <a:lstStyle/>
        <a:p>
          <a:r>
            <a:rPr lang="ru-RU" b="1" dirty="0">
              <a:solidFill>
                <a:schemeClr val="accent6">
                  <a:lumMod val="75000"/>
                </a:schemeClr>
              </a:solidFill>
            </a:rPr>
            <a:t>Зарегистрирован и осуществляет свою деятельность в Республике Хакасия</a:t>
          </a:r>
        </a:p>
      </dgm:t>
    </dgm:pt>
    <dgm:pt modelId="{32EBD17A-2791-47A4-AD23-5A0E2710FEE8}" type="parTrans" cxnId="{855FA4F0-34F1-4394-B944-1BC0F3B60350}">
      <dgm:prSet/>
      <dgm:spPr/>
      <dgm:t>
        <a:bodyPr/>
        <a:lstStyle/>
        <a:p>
          <a:endParaRPr lang="ru-RU">
            <a:solidFill>
              <a:schemeClr val="accent6">
                <a:lumMod val="75000"/>
              </a:schemeClr>
            </a:solidFill>
          </a:endParaRPr>
        </a:p>
      </dgm:t>
    </dgm:pt>
    <dgm:pt modelId="{F563DBD9-8595-4F4A-9C12-9F942D8A076A}" type="sibTrans" cxnId="{855FA4F0-34F1-4394-B944-1BC0F3B60350}">
      <dgm:prSet/>
      <dgm:spPr/>
      <dgm:t>
        <a:bodyPr/>
        <a:lstStyle/>
        <a:p>
          <a:endParaRPr lang="ru-RU">
            <a:solidFill>
              <a:schemeClr val="accent6">
                <a:lumMod val="75000"/>
              </a:schemeClr>
            </a:solidFill>
          </a:endParaRPr>
        </a:p>
      </dgm:t>
    </dgm:pt>
    <dgm:pt modelId="{0E1141E8-A6D3-459D-B3F0-BFE910C36563}">
      <dgm:prSet phldrT="[Текст]"/>
      <dgm:spPr>
        <a:ln>
          <a:noFill/>
        </a:ln>
      </dgm:spPr>
      <dgm:t>
        <a:bodyPr/>
        <a:lstStyle/>
        <a:p>
          <a:r>
            <a:rPr lang="ru-RU" b="1" dirty="0">
              <a:solidFill>
                <a:schemeClr val="accent6">
                  <a:lumMod val="75000"/>
                </a:schemeClr>
              </a:solidFill>
            </a:rPr>
            <a:t>Находится в Реестре субъектов МСП </a:t>
          </a:r>
        </a:p>
      </dgm:t>
    </dgm:pt>
    <dgm:pt modelId="{F116C553-1845-4123-8154-5019C990CB63}" type="parTrans" cxnId="{15E123EF-CF05-43B3-BC42-DE839B688A6E}">
      <dgm:prSet/>
      <dgm:spPr/>
      <dgm:t>
        <a:bodyPr/>
        <a:lstStyle/>
        <a:p>
          <a:endParaRPr lang="ru-RU">
            <a:solidFill>
              <a:schemeClr val="accent6">
                <a:lumMod val="75000"/>
              </a:schemeClr>
            </a:solidFill>
          </a:endParaRPr>
        </a:p>
      </dgm:t>
    </dgm:pt>
    <dgm:pt modelId="{ED18926D-2C65-4445-959C-2666F5B3784B}" type="sibTrans" cxnId="{15E123EF-CF05-43B3-BC42-DE839B688A6E}">
      <dgm:prSet/>
      <dgm:spPr/>
      <dgm:t>
        <a:bodyPr/>
        <a:lstStyle/>
        <a:p>
          <a:endParaRPr lang="ru-RU">
            <a:solidFill>
              <a:schemeClr val="accent6">
                <a:lumMod val="75000"/>
              </a:schemeClr>
            </a:solidFill>
          </a:endParaRPr>
        </a:p>
      </dgm:t>
    </dgm:pt>
    <dgm:pt modelId="{2896EF85-EB19-4302-87BF-C73EE826EFBB}">
      <dgm:prSet phldrT="[Текст]"/>
      <dgm:spPr>
        <a:ln>
          <a:noFill/>
        </a:ln>
      </dgm:spPr>
      <dgm:t>
        <a:bodyPr/>
        <a:lstStyle/>
        <a:p>
          <a:r>
            <a:rPr lang="ru-RU" b="1" dirty="0">
              <a:solidFill>
                <a:schemeClr val="accent6">
                  <a:lumMod val="75000"/>
                </a:schemeClr>
              </a:solidFill>
            </a:rPr>
            <a:t>Не находится в процессе реорганизации, банкротства</a:t>
          </a:r>
        </a:p>
      </dgm:t>
    </dgm:pt>
    <dgm:pt modelId="{2CCDE40D-F236-44F1-97B9-0FD7491C8314}" type="parTrans" cxnId="{BD983BCC-B7B6-47A5-88CC-822ED5F0C7D1}">
      <dgm:prSet/>
      <dgm:spPr/>
      <dgm:t>
        <a:bodyPr/>
        <a:lstStyle/>
        <a:p>
          <a:endParaRPr lang="ru-RU">
            <a:solidFill>
              <a:schemeClr val="accent6">
                <a:lumMod val="75000"/>
              </a:schemeClr>
            </a:solidFill>
          </a:endParaRPr>
        </a:p>
      </dgm:t>
    </dgm:pt>
    <dgm:pt modelId="{022DC677-4ABA-452A-BF9C-6EF7BC5C3B20}" type="sibTrans" cxnId="{BD983BCC-B7B6-47A5-88CC-822ED5F0C7D1}">
      <dgm:prSet/>
      <dgm:spPr/>
      <dgm:t>
        <a:bodyPr/>
        <a:lstStyle/>
        <a:p>
          <a:endParaRPr lang="ru-RU">
            <a:solidFill>
              <a:schemeClr val="accent6">
                <a:lumMod val="75000"/>
              </a:schemeClr>
            </a:solidFill>
          </a:endParaRPr>
        </a:p>
      </dgm:t>
    </dgm:pt>
    <dgm:pt modelId="{218F6ACE-2FED-435A-BF4C-C5B3E940B3F8}">
      <dgm:prSet phldrT="[Текст]"/>
      <dgm:spPr>
        <a:ln>
          <a:noFill/>
        </a:ln>
      </dgm:spPr>
      <dgm:t>
        <a:bodyPr/>
        <a:lstStyle/>
        <a:p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EEFBC405-3A8D-4BC1-81EF-C4319AC51B18}" type="parTrans" cxnId="{16BFA84F-84DB-432A-B727-42CB5268A8A7}">
      <dgm:prSet/>
      <dgm:spPr/>
      <dgm:t>
        <a:bodyPr/>
        <a:lstStyle/>
        <a:p>
          <a:endParaRPr lang="ru-RU">
            <a:solidFill>
              <a:schemeClr val="accent6">
                <a:lumMod val="75000"/>
              </a:schemeClr>
            </a:solidFill>
          </a:endParaRPr>
        </a:p>
      </dgm:t>
    </dgm:pt>
    <dgm:pt modelId="{9A32A773-644D-489A-A1F2-370D5B46BBBD}" type="sibTrans" cxnId="{16BFA84F-84DB-432A-B727-42CB5268A8A7}">
      <dgm:prSet/>
      <dgm:spPr/>
      <dgm:t>
        <a:bodyPr/>
        <a:lstStyle/>
        <a:p>
          <a:endParaRPr lang="ru-RU">
            <a:solidFill>
              <a:schemeClr val="accent6">
                <a:lumMod val="75000"/>
              </a:schemeClr>
            </a:solidFill>
          </a:endParaRPr>
        </a:p>
      </dgm:t>
    </dgm:pt>
    <dgm:pt modelId="{D6A46C13-CC4A-4AE2-A35E-76921677772C}">
      <dgm:prSet/>
      <dgm:spPr>
        <a:ln>
          <a:noFill/>
        </a:ln>
      </dgm:spPr>
      <dgm:t>
        <a:bodyPr/>
        <a:lstStyle/>
        <a:p>
          <a:r>
            <a:rPr lang="ru-RU" b="1" dirty="0">
              <a:solidFill>
                <a:schemeClr val="accent6">
                  <a:lumMod val="75000"/>
                </a:schemeClr>
              </a:solidFill>
            </a:rPr>
            <a:t>Не осуществляет виды деятельности: игорный бизнес, ломбард, страховая компания, не участник рынка ценных бумаг</a:t>
          </a:r>
        </a:p>
      </dgm:t>
    </dgm:pt>
    <dgm:pt modelId="{8F440DF6-A3A3-45B5-AB5D-C89443095175}" type="parTrans" cxnId="{8F7A9D70-989D-44D4-8468-6A803D68A9C3}">
      <dgm:prSet/>
      <dgm:spPr/>
      <dgm:t>
        <a:bodyPr/>
        <a:lstStyle/>
        <a:p>
          <a:endParaRPr lang="ru-RU">
            <a:solidFill>
              <a:schemeClr val="accent6">
                <a:lumMod val="75000"/>
              </a:schemeClr>
            </a:solidFill>
          </a:endParaRPr>
        </a:p>
      </dgm:t>
    </dgm:pt>
    <dgm:pt modelId="{9C54CC57-79ED-4B53-A7CB-4F9DDE6E914E}" type="sibTrans" cxnId="{8F7A9D70-989D-44D4-8468-6A803D68A9C3}">
      <dgm:prSet/>
      <dgm:spPr/>
      <dgm:t>
        <a:bodyPr/>
        <a:lstStyle/>
        <a:p>
          <a:endParaRPr lang="ru-RU">
            <a:solidFill>
              <a:schemeClr val="accent6">
                <a:lumMod val="75000"/>
              </a:schemeClr>
            </a:solidFill>
          </a:endParaRPr>
        </a:p>
      </dgm:t>
    </dgm:pt>
    <dgm:pt modelId="{0DDAC4D4-1C68-4A06-8E07-7BBAA49BEE96}" type="pres">
      <dgm:prSet presAssocID="{AEC51377-9D9F-4603-BB0D-9EC3B69658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A89DE6-C1CE-4ACD-82F7-7F8C8C27D397}" type="pres">
      <dgm:prSet presAssocID="{86F504FF-DC08-4702-8ECF-EB8A04A7D75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77CAA-6DEE-414F-938E-30DCEFA8855D}" type="pres">
      <dgm:prSet presAssocID="{F563DBD9-8595-4F4A-9C12-9F942D8A076A}" presName="spacer" presStyleCnt="0"/>
      <dgm:spPr/>
    </dgm:pt>
    <dgm:pt modelId="{46C71822-0B52-4A2F-9893-C9893565B31A}" type="pres">
      <dgm:prSet presAssocID="{0E1141E8-A6D3-459D-B3F0-BFE910C36563}" presName="parentText" presStyleLbl="node1" presStyleIdx="1" presStyleCnt="4" custLinFactY="-174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BC6C4-3F05-4841-B7F1-7D0EC1BC7101}" type="pres">
      <dgm:prSet presAssocID="{ED18926D-2C65-4445-959C-2666F5B3784B}" presName="spacer" presStyleCnt="0"/>
      <dgm:spPr/>
    </dgm:pt>
    <dgm:pt modelId="{44681F23-721A-466C-A615-8EE9DEF213B5}" type="pres">
      <dgm:prSet presAssocID="{2896EF85-EB19-4302-87BF-C73EE826EFBB}" presName="parentText" presStyleLbl="node1" presStyleIdx="2" presStyleCnt="4" custLinFactY="-87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67FF1-7BB6-4A8E-A9C6-3F069C384B7C}" type="pres">
      <dgm:prSet presAssocID="{2896EF85-EB19-4302-87BF-C73EE826EFB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26588-7BD6-4828-98BD-8EA81FEE463F}" type="pres">
      <dgm:prSet presAssocID="{D6A46C13-CC4A-4AE2-A35E-76921677772C}" presName="parentText" presStyleLbl="node1" presStyleIdx="3" presStyleCnt="4" custLinFactY="-457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019F9-9D54-4415-9426-1770D453D643}" type="presOf" srcId="{D6A46C13-CC4A-4AE2-A35E-76921677772C}" destId="{08226588-7BD6-4828-98BD-8EA81FEE463F}" srcOrd="0" destOrd="0" presId="urn:microsoft.com/office/officeart/2005/8/layout/vList2"/>
    <dgm:cxn modelId="{50F72736-56B2-4EA8-843D-E0C9613153E3}" type="presOf" srcId="{0E1141E8-A6D3-459D-B3F0-BFE910C36563}" destId="{46C71822-0B52-4A2F-9893-C9893565B31A}" srcOrd="0" destOrd="0" presId="urn:microsoft.com/office/officeart/2005/8/layout/vList2"/>
    <dgm:cxn modelId="{BD983BCC-B7B6-47A5-88CC-822ED5F0C7D1}" srcId="{AEC51377-9D9F-4603-BB0D-9EC3B69658B8}" destId="{2896EF85-EB19-4302-87BF-C73EE826EFBB}" srcOrd="2" destOrd="0" parTransId="{2CCDE40D-F236-44F1-97B9-0FD7491C8314}" sibTransId="{022DC677-4ABA-452A-BF9C-6EF7BC5C3B20}"/>
    <dgm:cxn modelId="{CCC479DE-5EF4-404E-9DDE-CEFB76DA15FE}" type="presOf" srcId="{86F504FF-DC08-4702-8ECF-EB8A04A7D75B}" destId="{0CA89DE6-C1CE-4ACD-82F7-7F8C8C27D397}" srcOrd="0" destOrd="0" presId="urn:microsoft.com/office/officeart/2005/8/layout/vList2"/>
    <dgm:cxn modelId="{8F7A9D70-989D-44D4-8468-6A803D68A9C3}" srcId="{AEC51377-9D9F-4603-BB0D-9EC3B69658B8}" destId="{D6A46C13-CC4A-4AE2-A35E-76921677772C}" srcOrd="3" destOrd="0" parTransId="{8F440DF6-A3A3-45B5-AB5D-C89443095175}" sibTransId="{9C54CC57-79ED-4B53-A7CB-4F9DDE6E914E}"/>
    <dgm:cxn modelId="{BE52AE8D-DF58-468F-AEAA-5F7D27901570}" type="presOf" srcId="{2896EF85-EB19-4302-87BF-C73EE826EFBB}" destId="{44681F23-721A-466C-A615-8EE9DEF213B5}" srcOrd="0" destOrd="0" presId="urn:microsoft.com/office/officeart/2005/8/layout/vList2"/>
    <dgm:cxn modelId="{16BFA84F-84DB-432A-B727-42CB5268A8A7}" srcId="{2896EF85-EB19-4302-87BF-C73EE826EFBB}" destId="{218F6ACE-2FED-435A-BF4C-C5B3E940B3F8}" srcOrd="0" destOrd="0" parTransId="{EEFBC405-3A8D-4BC1-81EF-C4319AC51B18}" sibTransId="{9A32A773-644D-489A-A1F2-370D5B46BBBD}"/>
    <dgm:cxn modelId="{855FA4F0-34F1-4394-B944-1BC0F3B60350}" srcId="{AEC51377-9D9F-4603-BB0D-9EC3B69658B8}" destId="{86F504FF-DC08-4702-8ECF-EB8A04A7D75B}" srcOrd="0" destOrd="0" parTransId="{32EBD17A-2791-47A4-AD23-5A0E2710FEE8}" sibTransId="{F563DBD9-8595-4F4A-9C12-9F942D8A076A}"/>
    <dgm:cxn modelId="{15E123EF-CF05-43B3-BC42-DE839B688A6E}" srcId="{AEC51377-9D9F-4603-BB0D-9EC3B69658B8}" destId="{0E1141E8-A6D3-459D-B3F0-BFE910C36563}" srcOrd="1" destOrd="0" parTransId="{F116C553-1845-4123-8154-5019C990CB63}" sibTransId="{ED18926D-2C65-4445-959C-2666F5B3784B}"/>
    <dgm:cxn modelId="{A1DEA6AC-4284-4CE1-B5DB-65E283C81379}" type="presOf" srcId="{AEC51377-9D9F-4603-BB0D-9EC3B69658B8}" destId="{0DDAC4D4-1C68-4A06-8E07-7BBAA49BEE96}" srcOrd="0" destOrd="0" presId="urn:microsoft.com/office/officeart/2005/8/layout/vList2"/>
    <dgm:cxn modelId="{9935D28A-9808-4644-AAC2-9AF027A98E0A}" type="presOf" srcId="{218F6ACE-2FED-435A-BF4C-C5B3E940B3F8}" destId="{A8367FF1-7BB6-4A8E-A9C6-3F069C384B7C}" srcOrd="0" destOrd="0" presId="urn:microsoft.com/office/officeart/2005/8/layout/vList2"/>
    <dgm:cxn modelId="{FA880EC4-9A65-45A5-81B8-8234DD1BAD3C}" type="presParOf" srcId="{0DDAC4D4-1C68-4A06-8E07-7BBAA49BEE96}" destId="{0CA89DE6-C1CE-4ACD-82F7-7F8C8C27D397}" srcOrd="0" destOrd="0" presId="urn:microsoft.com/office/officeart/2005/8/layout/vList2"/>
    <dgm:cxn modelId="{C8E11E61-BD3B-4086-B700-4B46D10852C8}" type="presParOf" srcId="{0DDAC4D4-1C68-4A06-8E07-7BBAA49BEE96}" destId="{94B77CAA-6DEE-414F-938E-30DCEFA8855D}" srcOrd="1" destOrd="0" presId="urn:microsoft.com/office/officeart/2005/8/layout/vList2"/>
    <dgm:cxn modelId="{533EA4A2-2E93-4F98-A10F-CF811A9B005B}" type="presParOf" srcId="{0DDAC4D4-1C68-4A06-8E07-7BBAA49BEE96}" destId="{46C71822-0B52-4A2F-9893-C9893565B31A}" srcOrd="2" destOrd="0" presId="urn:microsoft.com/office/officeart/2005/8/layout/vList2"/>
    <dgm:cxn modelId="{C29FDB63-D5D1-40B8-A5CF-071A629881D4}" type="presParOf" srcId="{0DDAC4D4-1C68-4A06-8E07-7BBAA49BEE96}" destId="{B93BC6C4-3F05-4841-B7F1-7D0EC1BC7101}" srcOrd="3" destOrd="0" presId="urn:microsoft.com/office/officeart/2005/8/layout/vList2"/>
    <dgm:cxn modelId="{547C63CA-1D8E-422F-B6F3-4A01588FD6FF}" type="presParOf" srcId="{0DDAC4D4-1C68-4A06-8E07-7BBAA49BEE96}" destId="{44681F23-721A-466C-A615-8EE9DEF213B5}" srcOrd="4" destOrd="0" presId="urn:microsoft.com/office/officeart/2005/8/layout/vList2"/>
    <dgm:cxn modelId="{A20E26C7-F614-451B-91A9-68C63A582F0F}" type="presParOf" srcId="{0DDAC4D4-1C68-4A06-8E07-7BBAA49BEE96}" destId="{A8367FF1-7BB6-4A8E-A9C6-3F069C384B7C}" srcOrd="5" destOrd="0" presId="urn:microsoft.com/office/officeart/2005/8/layout/vList2"/>
    <dgm:cxn modelId="{F9FB6CE8-9706-4800-8175-40684D101411}" type="presParOf" srcId="{0DDAC4D4-1C68-4A06-8E07-7BBAA49BEE96}" destId="{08226588-7BD6-4828-98BD-8EA81FEE46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48E2D6-2719-4299-9E72-7A7FAEF71BF3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633AA4E-7DE1-465D-A757-2C76CDFDE8FF}">
      <dgm:prSet phldrT="[Текст]" custT="1"/>
      <dgm:spPr>
        <a:noFill/>
      </dgm:spPr>
      <dgm:t>
        <a:bodyPr/>
        <a:lstStyle/>
        <a:p>
          <a:r>
            <a:rPr lang="ru-RU" sz="2400" dirty="0">
              <a:solidFill>
                <a:srgbClr val="3D8345"/>
              </a:solidFill>
            </a:rPr>
            <a:t>0,25% </a:t>
          </a:r>
        </a:p>
        <a:p>
          <a:r>
            <a:rPr lang="ru-RU" sz="2400" dirty="0">
              <a:solidFill>
                <a:srgbClr val="3D8345"/>
              </a:solidFill>
            </a:rPr>
            <a:t>годовых</a:t>
          </a:r>
        </a:p>
      </dgm:t>
    </dgm:pt>
    <dgm:pt modelId="{4E8AAF5F-BE68-4DEA-A052-6FB0C918BD30}" type="parTrans" cxnId="{408DF7A4-3C3C-4693-8D62-2839DC45E10F}">
      <dgm:prSet/>
      <dgm:spPr/>
      <dgm:t>
        <a:bodyPr/>
        <a:lstStyle/>
        <a:p>
          <a:endParaRPr lang="ru-RU" sz="1600"/>
        </a:p>
      </dgm:t>
    </dgm:pt>
    <dgm:pt modelId="{D4AEBE41-B6D9-4356-ACF4-9B20F5283CD0}" type="sibTrans" cxnId="{408DF7A4-3C3C-4693-8D62-2839DC45E10F}">
      <dgm:prSet/>
      <dgm:spPr/>
      <dgm:t>
        <a:bodyPr/>
        <a:lstStyle/>
        <a:p>
          <a:endParaRPr lang="ru-RU" sz="1600"/>
        </a:p>
      </dgm:t>
    </dgm:pt>
    <dgm:pt modelId="{2CC45E20-B704-462A-B0E5-48C8F87674C6}">
      <dgm:prSet phldrT="[Текст]" custT="1"/>
      <dgm:spPr>
        <a:noFill/>
      </dgm:spPr>
      <dgm:t>
        <a:bodyPr/>
        <a:lstStyle/>
        <a:p>
          <a:r>
            <a:rPr lang="ru-RU" sz="1600" dirty="0"/>
            <a:t>по займам ФРП РХ, МКК РХ; </a:t>
          </a:r>
        </a:p>
      </dgm:t>
    </dgm:pt>
    <dgm:pt modelId="{903E9DC9-AE62-46EE-B52F-D3692C128DE6}" type="parTrans" cxnId="{B184648B-5C2A-476D-B7EB-4319CC846368}">
      <dgm:prSet/>
      <dgm:spPr/>
      <dgm:t>
        <a:bodyPr/>
        <a:lstStyle/>
        <a:p>
          <a:endParaRPr lang="ru-RU" sz="1600"/>
        </a:p>
      </dgm:t>
    </dgm:pt>
    <dgm:pt modelId="{59670339-1D42-49EF-8295-FCBD9C1EA8E4}" type="sibTrans" cxnId="{B184648B-5C2A-476D-B7EB-4319CC846368}">
      <dgm:prSet/>
      <dgm:spPr/>
      <dgm:t>
        <a:bodyPr/>
        <a:lstStyle/>
        <a:p>
          <a:endParaRPr lang="ru-RU" sz="1600"/>
        </a:p>
      </dgm:t>
    </dgm:pt>
    <dgm:pt modelId="{D015012A-4C54-4B02-A6CF-743A9ECED117}">
      <dgm:prSet phldrT="[Текст]" custT="1"/>
      <dgm:spPr>
        <a:noFill/>
      </dgm:spPr>
      <dgm:t>
        <a:bodyPr/>
        <a:lstStyle/>
        <a:p>
          <a:r>
            <a:rPr lang="ru-RU" sz="1600" dirty="0"/>
            <a:t>начинающим субъектам МСП, самозанятым;</a:t>
          </a:r>
        </a:p>
      </dgm:t>
    </dgm:pt>
    <dgm:pt modelId="{196CE420-ED4E-44E4-AE61-8490202FC9AA}" type="parTrans" cxnId="{73707DEC-ED28-419C-BC4E-DB526A8CDB5C}">
      <dgm:prSet/>
      <dgm:spPr/>
      <dgm:t>
        <a:bodyPr/>
        <a:lstStyle/>
        <a:p>
          <a:endParaRPr lang="ru-RU" sz="1600"/>
        </a:p>
      </dgm:t>
    </dgm:pt>
    <dgm:pt modelId="{C00D17CA-1E1B-4355-A058-DA632EE481DC}" type="sibTrans" cxnId="{73707DEC-ED28-419C-BC4E-DB526A8CDB5C}">
      <dgm:prSet/>
      <dgm:spPr/>
      <dgm:t>
        <a:bodyPr/>
        <a:lstStyle/>
        <a:p>
          <a:endParaRPr lang="ru-RU" sz="1600"/>
        </a:p>
      </dgm:t>
    </dgm:pt>
    <dgm:pt modelId="{E0FAA6FA-D548-464E-9FDA-76DDD377E9F8}">
      <dgm:prSet phldrT="[Текст]" custT="1"/>
      <dgm:spPr>
        <a:noFill/>
      </dgm:spPr>
      <dgm:t>
        <a:bodyPr spcFirstLastPara="0" vert="horz" wrap="square" lIns="256032" tIns="146304" rIns="256032" bIns="146304" numCol="1" spcCol="1270" anchor="ctr" anchorCtr="0"/>
        <a:lstStyle/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3D8345"/>
              </a:solidFill>
              <a:latin typeface="Calibri" panose="020F0502020204030204"/>
              <a:ea typeface="+mn-ea"/>
              <a:cs typeface="+mn-cs"/>
            </a:rPr>
            <a:t>0,5% </a:t>
          </a:r>
        </a:p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3D8345"/>
              </a:solidFill>
              <a:latin typeface="Calibri" panose="020F0502020204030204"/>
              <a:ea typeface="+mn-ea"/>
              <a:cs typeface="+mn-cs"/>
            </a:rPr>
            <a:t>годовых</a:t>
          </a:r>
        </a:p>
      </dgm:t>
    </dgm:pt>
    <dgm:pt modelId="{79854B6A-3642-4351-84E8-8C6C723AB464}" type="parTrans" cxnId="{AAC032A2-D545-4CD3-BE4B-75F3D7A2B805}">
      <dgm:prSet/>
      <dgm:spPr/>
      <dgm:t>
        <a:bodyPr/>
        <a:lstStyle/>
        <a:p>
          <a:endParaRPr lang="ru-RU" sz="1600"/>
        </a:p>
      </dgm:t>
    </dgm:pt>
    <dgm:pt modelId="{B51B16A9-4958-4956-AA03-916498757DCD}" type="sibTrans" cxnId="{AAC032A2-D545-4CD3-BE4B-75F3D7A2B805}">
      <dgm:prSet/>
      <dgm:spPr/>
      <dgm:t>
        <a:bodyPr/>
        <a:lstStyle/>
        <a:p>
          <a:endParaRPr lang="ru-RU" sz="1600"/>
        </a:p>
      </dgm:t>
    </dgm:pt>
    <dgm:pt modelId="{CEBC0ADA-5A4E-4280-B97E-26109F7D39DF}">
      <dgm:prSet phldrT="[Текст]" custT="1"/>
      <dgm:spPr>
        <a:noFill/>
      </dgm:spPr>
      <dgm:t>
        <a:bodyPr/>
        <a:lstStyle/>
        <a:p>
          <a:r>
            <a:rPr lang="ru-RU" sz="1600" dirty="0"/>
            <a:t>за предоставление поручительства (гарантии) по иным договорам. </a:t>
          </a:r>
        </a:p>
      </dgm:t>
    </dgm:pt>
    <dgm:pt modelId="{B5BB116A-C493-40A3-BAA0-26870DC12851}" type="parTrans" cxnId="{811B2C18-2295-4373-B4D6-28083B06EDCB}">
      <dgm:prSet/>
      <dgm:spPr/>
      <dgm:t>
        <a:bodyPr/>
        <a:lstStyle/>
        <a:p>
          <a:endParaRPr lang="ru-RU" sz="1600"/>
        </a:p>
      </dgm:t>
    </dgm:pt>
    <dgm:pt modelId="{467C3A25-7515-4C16-84CD-7C191AA1081C}" type="sibTrans" cxnId="{811B2C18-2295-4373-B4D6-28083B06EDCB}">
      <dgm:prSet/>
      <dgm:spPr/>
      <dgm:t>
        <a:bodyPr/>
        <a:lstStyle/>
        <a:p>
          <a:endParaRPr lang="ru-RU" sz="1600"/>
        </a:p>
      </dgm:t>
    </dgm:pt>
    <dgm:pt modelId="{6FD91ABB-34AC-4324-BC40-3DF1EF9914C1}">
      <dgm:prSet phldrT="[Текст]" custT="1"/>
      <dgm:spPr>
        <a:noFill/>
      </dgm:spPr>
      <dgm:t>
        <a:bodyPr/>
        <a:lstStyle/>
        <a:p>
          <a:r>
            <a:rPr lang="ru-RU" sz="1600" dirty="0"/>
            <a:t> по договорам лизинга;</a:t>
          </a:r>
        </a:p>
      </dgm:t>
    </dgm:pt>
    <dgm:pt modelId="{ED6B4DE8-BF27-4C48-9E57-E779CDFD09CE}" type="parTrans" cxnId="{85BCE1B7-23DD-4123-9DE7-1E797BAB1FAC}">
      <dgm:prSet/>
      <dgm:spPr/>
      <dgm:t>
        <a:bodyPr/>
        <a:lstStyle/>
        <a:p>
          <a:endParaRPr lang="ru-RU" sz="1600"/>
        </a:p>
      </dgm:t>
    </dgm:pt>
    <dgm:pt modelId="{4002032A-FAC7-4306-B8AF-39BB284D36A6}" type="sibTrans" cxnId="{85BCE1B7-23DD-4123-9DE7-1E797BAB1FAC}">
      <dgm:prSet/>
      <dgm:spPr/>
      <dgm:t>
        <a:bodyPr/>
        <a:lstStyle/>
        <a:p>
          <a:endParaRPr lang="ru-RU" sz="1600"/>
        </a:p>
      </dgm:t>
    </dgm:pt>
    <dgm:pt modelId="{1CE7C8B5-DE9C-4DA0-93F4-2A2F03E8A57F}">
      <dgm:prSet phldrT="[Текст]" custT="1"/>
      <dgm:spPr>
        <a:noFill/>
      </dgm:spPr>
      <dgm:t>
        <a:bodyPr/>
        <a:lstStyle/>
        <a:p>
          <a:r>
            <a:rPr lang="ru-RU" sz="1600" dirty="0"/>
            <a:t>при обеспечение кредита/займа не менее 70% залогом недвижимости;</a:t>
          </a:r>
        </a:p>
      </dgm:t>
    </dgm:pt>
    <dgm:pt modelId="{7D81D612-553D-47CA-90E0-D7B3E5D006BD}" type="parTrans" cxnId="{7C2D170A-8B95-4C02-9828-4B8C3EC3AD78}">
      <dgm:prSet/>
      <dgm:spPr/>
      <dgm:t>
        <a:bodyPr/>
        <a:lstStyle/>
        <a:p>
          <a:endParaRPr lang="ru-RU" sz="1600"/>
        </a:p>
      </dgm:t>
    </dgm:pt>
    <dgm:pt modelId="{B3D90EB8-6A89-48D2-8857-7AB6D2816AB7}" type="sibTrans" cxnId="{7C2D170A-8B95-4C02-9828-4B8C3EC3AD78}">
      <dgm:prSet/>
      <dgm:spPr/>
      <dgm:t>
        <a:bodyPr/>
        <a:lstStyle/>
        <a:p>
          <a:endParaRPr lang="ru-RU" sz="1600"/>
        </a:p>
      </dgm:t>
    </dgm:pt>
    <dgm:pt modelId="{EC662810-6DBC-4391-B2E6-0E4E3CD01AF0}">
      <dgm:prSet phldrT="[Текст]" custT="1"/>
      <dgm:spPr>
        <a:noFill/>
      </dgm:spPr>
      <dgm:t>
        <a:bodyPr/>
        <a:lstStyle/>
        <a:p>
          <a:r>
            <a:rPr lang="ru-RU" sz="1600" dirty="0"/>
            <a:t>при положительной истории сотрудничества с Фондом (более 2 закрытых договоров);</a:t>
          </a:r>
        </a:p>
      </dgm:t>
    </dgm:pt>
    <dgm:pt modelId="{DE0885EC-468B-4EF3-829D-9C3AEC84D716}" type="parTrans" cxnId="{F46879C7-1F18-419E-B000-817BE2A0851E}">
      <dgm:prSet/>
      <dgm:spPr/>
      <dgm:t>
        <a:bodyPr/>
        <a:lstStyle/>
        <a:p>
          <a:endParaRPr lang="ru-RU" sz="1600"/>
        </a:p>
      </dgm:t>
    </dgm:pt>
    <dgm:pt modelId="{70B9EC09-2BF6-4160-B85C-6BC4E0C109AE}" type="sibTrans" cxnId="{F46879C7-1F18-419E-B000-817BE2A0851E}">
      <dgm:prSet/>
      <dgm:spPr/>
      <dgm:t>
        <a:bodyPr/>
        <a:lstStyle/>
        <a:p>
          <a:endParaRPr lang="ru-RU" sz="1600"/>
        </a:p>
      </dgm:t>
    </dgm:pt>
    <dgm:pt modelId="{A15C05DE-DE9F-46D1-B0C6-7E1386AAC539}">
      <dgm:prSet phldrT="[Текст]" custT="1"/>
      <dgm:spPr>
        <a:noFill/>
      </dgm:spPr>
      <dgm:t>
        <a:bodyPr/>
        <a:lstStyle/>
        <a:p>
          <a:r>
            <a:rPr lang="ru-RU" sz="1600" dirty="0"/>
            <a:t>основной ОКВЭД  входит в раздел С </a:t>
          </a:r>
          <a:r>
            <a:rPr lang="ru-RU" sz="1600" dirty="0">
              <a:hlinkClick xmlns:r="http://schemas.openxmlformats.org/officeDocument/2006/relationships" r:id="rId1"/>
            </a:rPr>
            <a:t> ОК 029-2014 (КДЕС Ред. 2)</a:t>
          </a:r>
          <a:r>
            <a:rPr lang="ru-RU" sz="1600" dirty="0"/>
            <a:t>;</a:t>
          </a:r>
        </a:p>
      </dgm:t>
    </dgm:pt>
    <dgm:pt modelId="{4AC5162B-1461-4625-9815-3E9F111E432F}" type="parTrans" cxnId="{ACB46CDD-2A67-48B6-AB3B-5F284D7E3862}">
      <dgm:prSet/>
      <dgm:spPr/>
      <dgm:t>
        <a:bodyPr/>
        <a:lstStyle/>
        <a:p>
          <a:endParaRPr lang="ru-RU" sz="1600"/>
        </a:p>
      </dgm:t>
    </dgm:pt>
    <dgm:pt modelId="{CBFE4A8C-B835-4EEB-AE37-2B7F8B528011}" type="sibTrans" cxnId="{ACB46CDD-2A67-48B6-AB3B-5F284D7E3862}">
      <dgm:prSet/>
      <dgm:spPr/>
      <dgm:t>
        <a:bodyPr/>
        <a:lstStyle/>
        <a:p>
          <a:endParaRPr lang="ru-RU" sz="1600"/>
        </a:p>
      </dgm:t>
    </dgm:pt>
    <dgm:pt modelId="{942E4E62-C260-4918-B304-08E3C74BD79A}" type="pres">
      <dgm:prSet presAssocID="{4E48E2D6-2719-4299-9E72-7A7FAEF71B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F3476C-8F05-4732-9C3E-48DAF12EC69F}" type="pres">
      <dgm:prSet presAssocID="{6633AA4E-7DE1-465D-A757-2C76CDFDE8FF}" presName="composite" presStyleCnt="0"/>
      <dgm:spPr/>
    </dgm:pt>
    <dgm:pt modelId="{2996C819-5F4C-47D0-B00B-9F07557415CA}" type="pres">
      <dgm:prSet presAssocID="{6633AA4E-7DE1-465D-A757-2C76CDFDE8FF}" presName="parTx" presStyleLbl="alignNode1" presStyleIdx="0" presStyleCnt="2" custScaleX="311629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9EF12-F67C-4472-B629-85B027550772}" type="pres">
      <dgm:prSet presAssocID="{6633AA4E-7DE1-465D-A757-2C76CDFDE8FF}" presName="desTx" presStyleLbl="alignAccFollowNode1" presStyleIdx="0" presStyleCnt="2" custScaleX="311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98F6C-47ED-4D94-8FA3-5D4C98D427F4}" type="pres">
      <dgm:prSet presAssocID="{D4AEBE41-B6D9-4356-ACF4-9B20F5283CD0}" presName="space" presStyleCnt="0"/>
      <dgm:spPr/>
    </dgm:pt>
    <dgm:pt modelId="{922C4AEC-1D84-4900-83D3-318A76177198}" type="pres">
      <dgm:prSet presAssocID="{E0FAA6FA-D548-464E-9FDA-76DDD377E9F8}" presName="composite" presStyleCnt="0"/>
      <dgm:spPr/>
    </dgm:pt>
    <dgm:pt modelId="{2BE116D5-08AC-4156-B425-17975EFCC6A2}" type="pres">
      <dgm:prSet presAssocID="{E0FAA6FA-D548-464E-9FDA-76DDD377E9F8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>
        <a:xfrm>
          <a:off x="4329866" y="522314"/>
          <a:ext cx="3798093" cy="1519237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2B43E1DB-C13E-4C1A-A021-14566FA77BA0}" type="pres">
      <dgm:prSet presAssocID="{E0FAA6FA-D548-464E-9FDA-76DDD377E9F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6879C7-1F18-419E-B000-817BE2A0851E}" srcId="{6633AA4E-7DE1-465D-A757-2C76CDFDE8FF}" destId="{EC662810-6DBC-4391-B2E6-0E4E3CD01AF0}" srcOrd="4" destOrd="0" parTransId="{DE0885EC-468B-4EF3-829D-9C3AEC84D716}" sibTransId="{70B9EC09-2BF6-4160-B85C-6BC4E0C109AE}"/>
    <dgm:cxn modelId="{DA4FABCE-7ADF-40B1-B380-3FF7669199E4}" type="presOf" srcId="{6FD91ABB-34AC-4324-BC40-3DF1EF9914C1}" destId="{88A9EF12-F67C-4472-B629-85B027550772}" srcOrd="0" destOrd="2" presId="urn:microsoft.com/office/officeart/2005/8/layout/hList1"/>
    <dgm:cxn modelId="{76D6BA8F-3225-4E6C-B524-0D6172DB3AB1}" type="presOf" srcId="{E0FAA6FA-D548-464E-9FDA-76DDD377E9F8}" destId="{2BE116D5-08AC-4156-B425-17975EFCC6A2}" srcOrd="0" destOrd="0" presId="urn:microsoft.com/office/officeart/2005/8/layout/hList1"/>
    <dgm:cxn modelId="{ACB46CDD-2A67-48B6-AB3B-5F284D7E3862}" srcId="{6633AA4E-7DE1-465D-A757-2C76CDFDE8FF}" destId="{A15C05DE-DE9F-46D1-B0C6-7E1386AAC539}" srcOrd="5" destOrd="0" parTransId="{4AC5162B-1461-4625-9815-3E9F111E432F}" sibTransId="{CBFE4A8C-B835-4EEB-AE37-2B7F8B528011}"/>
    <dgm:cxn modelId="{85BCE1B7-23DD-4123-9DE7-1E797BAB1FAC}" srcId="{6633AA4E-7DE1-465D-A757-2C76CDFDE8FF}" destId="{6FD91ABB-34AC-4324-BC40-3DF1EF9914C1}" srcOrd="2" destOrd="0" parTransId="{ED6B4DE8-BF27-4C48-9E57-E779CDFD09CE}" sibTransId="{4002032A-FAC7-4306-B8AF-39BB284D36A6}"/>
    <dgm:cxn modelId="{DB522801-20A6-4050-AAF1-0406667751D2}" type="presOf" srcId="{D015012A-4C54-4B02-A6CF-743A9ECED117}" destId="{88A9EF12-F67C-4472-B629-85B027550772}" srcOrd="0" destOrd="1" presId="urn:microsoft.com/office/officeart/2005/8/layout/hList1"/>
    <dgm:cxn modelId="{A794A784-9A65-4A98-B1D2-FDC06E0C0A79}" type="presOf" srcId="{4E48E2D6-2719-4299-9E72-7A7FAEF71BF3}" destId="{942E4E62-C260-4918-B304-08E3C74BD79A}" srcOrd="0" destOrd="0" presId="urn:microsoft.com/office/officeart/2005/8/layout/hList1"/>
    <dgm:cxn modelId="{95346907-A1FF-4FBB-A70B-83B6CD1BC5D8}" type="presOf" srcId="{6633AA4E-7DE1-465D-A757-2C76CDFDE8FF}" destId="{2996C819-5F4C-47D0-B00B-9F07557415CA}" srcOrd="0" destOrd="0" presId="urn:microsoft.com/office/officeart/2005/8/layout/hList1"/>
    <dgm:cxn modelId="{7ADEAAD4-9ED9-4789-8122-02E30EC01D1F}" type="presOf" srcId="{2CC45E20-B704-462A-B0E5-48C8F87674C6}" destId="{88A9EF12-F67C-4472-B629-85B027550772}" srcOrd="0" destOrd="0" presId="urn:microsoft.com/office/officeart/2005/8/layout/hList1"/>
    <dgm:cxn modelId="{408DF7A4-3C3C-4693-8D62-2839DC45E10F}" srcId="{4E48E2D6-2719-4299-9E72-7A7FAEF71BF3}" destId="{6633AA4E-7DE1-465D-A757-2C76CDFDE8FF}" srcOrd="0" destOrd="0" parTransId="{4E8AAF5F-BE68-4DEA-A052-6FB0C918BD30}" sibTransId="{D4AEBE41-B6D9-4356-ACF4-9B20F5283CD0}"/>
    <dgm:cxn modelId="{7C2D170A-8B95-4C02-9828-4B8C3EC3AD78}" srcId="{6633AA4E-7DE1-465D-A757-2C76CDFDE8FF}" destId="{1CE7C8B5-DE9C-4DA0-93F4-2A2F03E8A57F}" srcOrd="3" destOrd="0" parTransId="{7D81D612-553D-47CA-90E0-D7B3E5D006BD}" sibTransId="{B3D90EB8-6A89-48D2-8857-7AB6D2816AB7}"/>
    <dgm:cxn modelId="{E18128A0-B5E6-42D6-B9F2-0C1E64AC4DA8}" type="presOf" srcId="{1CE7C8B5-DE9C-4DA0-93F4-2A2F03E8A57F}" destId="{88A9EF12-F67C-4472-B629-85B027550772}" srcOrd="0" destOrd="3" presId="urn:microsoft.com/office/officeart/2005/8/layout/hList1"/>
    <dgm:cxn modelId="{73707DEC-ED28-419C-BC4E-DB526A8CDB5C}" srcId="{6633AA4E-7DE1-465D-A757-2C76CDFDE8FF}" destId="{D015012A-4C54-4B02-A6CF-743A9ECED117}" srcOrd="1" destOrd="0" parTransId="{196CE420-ED4E-44E4-AE61-8490202FC9AA}" sibTransId="{C00D17CA-1E1B-4355-A058-DA632EE481DC}"/>
    <dgm:cxn modelId="{79BD4C35-3FA4-4B1E-84C6-84F373E5506C}" type="presOf" srcId="{EC662810-6DBC-4391-B2E6-0E4E3CD01AF0}" destId="{88A9EF12-F67C-4472-B629-85B027550772}" srcOrd="0" destOrd="4" presId="urn:microsoft.com/office/officeart/2005/8/layout/hList1"/>
    <dgm:cxn modelId="{AAC032A2-D545-4CD3-BE4B-75F3D7A2B805}" srcId="{4E48E2D6-2719-4299-9E72-7A7FAEF71BF3}" destId="{E0FAA6FA-D548-464E-9FDA-76DDD377E9F8}" srcOrd="1" destOrd="0" parTransId="{79854B6A-3642-4351-84E8-8C6C723AB464}" sibTransId="{B51B16A9-4958-4956-AA03-916498757DCD}"/>
    <dgm:cxn modelId="{E6CAB261-A30F-4871-891B-D0BDF6C7054D}" type="presOf" srcId="{CEBC0ADA-5A4E-4280-B97E-26109F7D39DF}" destId="{2B43E1DB-C13E-4C1A-A021-14566FA77BA0}" srcOrd="0" destOrd="0" presId="urn:microsoft.com/office/officeart/2005/8/layout/hList1"/>
    <dgm:cxn modelId="{681035CA-610A-4829-AA26-3A852F44046A}" type="presOf" srcId="{A15C05DE-DE9F-46D1-B0C6-7E1386AAC539}" destId="{88A9EF12-F67C-4472-B629-85B027550772}" srcOrd="0" destOrd="5" presId="urn:microsoft.com/office/officeart/2005/8/layout/hList1"/>
    <dgm:cxn modelId="{B184648B-5C2A-476D-B7EB-4319CC846368}" srcId="{6633AA4E-7DE1-465D-A757-2C76CDFDE8FF}" destId="{2CC45E20-B704-462A-B0E5-48C8F87674C6}" srcOrd="0" destOrd="0" parTransId="{903E9DC9-AE62-46EE-B52F-D3692C128DE6}" sibTransId="{59670339-1D42-49EF-8295-FCBD9C1EA8E4}"/>
    <dgm:cxn modelId="{811B2C18-2295-4373-B4D6-28083B06EDCB}" srcId="{E0FAA6FA-D548-464E-9FDA-76DDD377E9F8}" destId="{CEBC0ADA-5A4E-4280-B97E-26109F7D39DF}" srcOrd="0" destOrd="0" parTransId="{B5BB116A-C493-40A3-BAA0-26870DC12851}" sibTransId="{467C3A25-7515-4C16-84CD-7C191AA1081C}"/>
    <dgm:cxn modelId="{F2579D65-C154-47FA-A95B-AF34C5397131}" type="presParOf" srcId="{942E4E62-C260-4918-B304-08E3C74BD79A}" destId="{8DF3476C-8F05-4732-9C3E-48DAF12EC69F}" srcOrd="0" destOrd="0" presId="urn:microsoft.com/office/officeart/2005/8/layout/hList1"/>
    <dgm:cxn modelId="{4529AC98-27E2-42C4-8CD0-1CA6F5D3A751}" type="presParOf" srcId="{8DF3476C-8F05-4732-9C3E-48DAF12EC69F}" destId="{2996C819-5F4C-47D0-B00B-9F07557415CA}" srcOrd="0" destOrd="0" presId="urn:microsoft.com/office/officeart/2005/8/layout/hList1"/>
    <dgm:cxn modelId="{5D8972A7-A362-43D2-A8BE-943323218CE7}" type="presParOf" srcId="{8DF3476C-8F05-4732-9C3E-48DAF12EC69F}" destId="{88A9EF12-F67C-4472-B629-85B027550772}" srcOrd="1" destOrd="0" presId="urn:microsoft.com/office/officeart/2005/8/layout/hList1"/>
    <dgm:cxn modelId="{D9194D4E-CD9A-4404-9EF7-DA4FA5EDA7E9}" type="presParOf" srcId="{942E4E62-C260-4918-B304-08E3C74BD79A}" destId="{F2498F6C-47ED-4D94-8FA3-5D4C98D427F4}" srcOrd="1" destOrd="0" presId="urn:microsoft.com/office/officeart/2005/8/layout/hList1"/>
    <dgm:cxn modelId="{69617606-2D7C-41D6-BFBC-360681E28649}" type="presParOf" srcId="{942E4E62-C260-4918-B304-08E3C74BD79A}" destId="{922C4AEC-1D84-4900-83D3-318A76177198}" srcOrd="2" destOrd="0" presId="urn:microsoft.com/office/officeart/2005/8/layout/hList1"/>
    <dgm:cxn modelId="{A7F7098D-3C27-485C-82B1-27C6F55738A4}" type="presParOf" srcId="{922C4AEC-1D84-4900-83D3-318A76177198}" destId="{2BE116D5-08AC-4156-B425-17975EFCC6A2}" srcOrd="0" destOrd="0" presId="urn:microsoft.com/office/officeart/2005/8/layout/hList1"/>
    <dgm:cxn modelId="{CD41B5B1-B895-4145-9D24-13E4860F5464}" type="presParOf" srcId="{922C4AEC-1D84-4900-83D3-318A76177198}" destId="{2B43E1DB-C13E-4C1A-A021-14566FA77B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89DE6-C1CE-4ACD-82F7-7F8C8C27D397}">
      <dsp:nvSpPr>
        <dsp:cNvPr id="0" name=""/>
        <dsp:cNvSpPr/>
      </dsp:nvSpPr>
      <dsp:spPr>
        <a:xfrm>
          <a:off x="0" y="274296"/>
          <a:ext cx="7366643" cy="599625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chemeClr val="accent6">
                  <a:lumMod val="75000"/>
                </a:schemeClr>
              </a:solidFill>
            </a:rPr>
            <a:t>Сумма до 25 млн. руб. (до 36 млн. руб. на группу)</a:t>
          </a:r>
        </a:p>
      </dsp:txBody>
      <dsp:txXfrm>
        <a:off x="29271" y="303567"/>
        <a:ext cx="7308101" cy="541083"/>
      </dsp:txXfrm>
    </dsp:sp>
    <dsp:sp modelId="{46C71822-0B52-4A2F-9893-C9893565B31A}">
      <dsp:nvSpPr>
        <dsp:cNvPr id="0" name=""/>
        <dsp:cNvSpPr/>
      </dsp:nvSpPr>
      <dsp:spPr>
        <a:xfrm>
          <a:off x="0" y="945921"/>
          <a:ext cx="7366643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chemeClr val="accent6">
                  <a:lumMod val="75000"/>
                </a:schemeClr>
              </a:solidFill>
            </a:rPr>
            <a:t>Покрытие до 80% от суммы кредита</a:t>
          </a:r>
        </a:p>
      </dsp:txBody>
      <dsp:txXfrm>
        <a:off x="29271" y="975192"/>
        <a:ext cx="7308101" cy="541083"/>
      </dsp:txXfrm>
    </dsp:sp>
    <dsp:sp modelId="{44681F23-721A-466C-A615-8EE9DEF213B5}">
      <dsp:nvSpPr>
        <dsp:cNvPr id="0" name=""/>
        <dsp:cNvSpPr/>
      </dsp:nvSpPr>
      <dsp:spPr>
        <a:xfrm>
          <a:off x="0" y="1617546"/>
          <a:ext cx="7366643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chemeClr val="accent6">
                  <a:lumMod val="75000"/>
                </a:schemeClr>
              </a:solidFill>
            </a:rPr>
            <a:t>Срок не ограничен</a:t>
          </a:r>
        </a:p>
      </dsp:txBody>
      <dsp:txXfrm>
        <a:off x="29271" y="1646817"/>
        <a:ext cx="7308101" cy="541083"/>
      </dsp:txXfrm>
    </dsp:sp>
    <dsp:sp modelId="{A8367FF1-7BB6-4A8E-A9C6-3F069C384B7C}">
      <dsp:nvSpPr>
        <dsp:cNvPr id="0" name=""/>
        <dsp:cNvSpPr/>
      </dsp:nvSpPr>
      <dsp:spPr>
        <a:xfrm>
          <a:off x="0" y="2217171"/>
          <a:ext cx="7366643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89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2217171"/>
        <a:ext cx="7366643" cy="414000"/>
      </dsp:txXfrm>
    </dsp:sp>
    <dsp:sp modelId="{08226588-7BD6-4828-98BD-8EA81FEE463F}">
      <dsp:nvSpPr>
        <dsp:cNvPr id="0" name=""/>
        <dsp:cNvSpPr/>
      </dsp:nvSpPr>
      <dsp:spPr>
        <a:xfrm>
          <a:off x="0" y="2265402"/>
          <a:ext cx="7366643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chemeClr val="accent6">
                  <a:lumMod val="75000"/>
                </a:schemeClr>
              </a:solidFill>
            </a:rPr>
            <a:t>Размер вознаграждения от 0,25% до 0,5% годовых</a:t>
          </a:r>
        </a:p>
      </dsp:txBody>
      <dsp:txXfrm>
        <a:off x="29271" y="2294673"/>
        <a:ext cx="7308101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89DE6-C1CE-4ACD-82F7-7F8C8C27D397}">
      <dsp:nvSpPr>
        <dsp:cNvPr id="0" name=""/>
        <dsp:cNvSpPr/>
      </dsp:nvSpPr>
      <dsp:spPr>
        <a:xfrm>
          <a:off x="0" y="28866"/>
          <a:ext cx="7366643" cy="755820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accent6">
                  <a:lumMod val="75000"/>
                </a:schemeClr>
              </a:solidFill>
            </a:rPr>
            <a:t>Зарегистрирован и осуществляет свою деятельность в Республике Хакасия</a:t>
          </a:r>
        </a:p>
      </dsp:txBody>
      <dsp:txXfrm>
        <a:off x="36896" y="65762"/>
        <a:ext cx="7292851" cy="682028"/>
      </dsp:txXfrm>
    </dsp:sp>
    <dsp:sp modelId="{46C71822-0B52-4A2F-9893-C9893565B31A}">
      <dsp:nvSpPr>
        <dsp:cNvPr id="0" name=""/>
        <dsp:cNvSpPr/>
      </dsp:nvSpPr>
      <dsp:spPr>
        <a:xfrm>
          <a:off x="0" y="652795"/>
          <a:ext cx="7366643" cy="755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accent6">
                  <a:lumMod val="75000"/>
                </a:schemeClr>
              </a:solidFill>
            </a:rPr>
            <a:t>Находится в Реестре субъектов МСП </a:t>
          </a:r>
        </a:p>
      </dsp:txBody>
      <dsp:txXfrm>
        <a:off x="36896" y="689691"/>
        <a:ext cx="7292851" cy="682028"/>
      </dsp:txXfrm>
    </dsp:sp>
    <dsp:sp modelId="{44681F23-721A-466C-A615-8EE9DEF213B5}">
      <dsp:nvSpPr>
        <dsp:cNvPr id="0" name=""/>
        <dsp:cNvSpPr/>
      </dsp:nvSpPr>
      <dsp:spPr>
        <a:xfrm>
          <a:off x="0" y="1328730"/>
          <a:ext cx="7366643" cy="755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accent6">
                  <a:lumMod val="75000"/>
                </a:schemeClr>
              </a:solidFill>
            </a:rPr>
            <a:t>Не находится в процессе реорганизации, банкротства</a:t>
          </a:r>
        </a:p>
      </dsp:txBody>
      <dsp:txXfrm>
        <a:off x="36896" y="1365626"/>
        <a:ext cx="7292851" cy="682028"/>
      </dsp:txXfrm>
    </dsp:sp>
    <dsp:sp modelId="{A8367FF1-7BB6-4A8E-A9C6-3F069C384B7C}">
      <dsp:nvSpPr>
        <dsp:cNvPr id="0" name=""/>
        <dsp:cNvSpPr/>
      </dsp:nvSpPr>
      <dsp:spPr>
        <a:xfrm>
          <a:off x="0" y="2405766"/>
          <a:ext cx="7366643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89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5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2405766"/>
        <a:ext cx="7366643" cy="314640"/>
      </dsp:txXfrm>
    </dsp:sp>
    <dsp:sp modelId="{08226588-7BD6-4828-98BD-8EA81FEE463F}">
      <dsp:nvSpPr>
        <dsp:cNvPr id="0" name=""/>
        <dsp:cNvSpPr/>
      </dsp:nvSpPr>
      <dsp:spPr>
        <a:xfrm>
          <a:off x="0" y="2059978"/>
          <a:ext cx="7366643" cy="755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accent6">
                  <a:lumMod val="75000"/>
                </a:schemeClr>
              </a:solidFill>
            </a:rPr>
            <a:t>Не осуществляет виды деятельности: игорный бизнес, ломбард, страховая компания, не участник рынка ценных бумаг</a:t>
          </a:r>
        </a:p>
      </dsp:txBody>
      <dsp:txXfrm>
        <a:off x="36896" y="2096874"/>
        <a:ext cx="7292851" cy="682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6C819-5F4C-47D0-B00B-9F07557415CA}">
      <dsp:nvSpPr>
        <dsp:cNvPr id="0" name=""/>
        <dsp:cNvSpPr/>
      </dsp:nvSpPr>
      <dsp:spPr>
        <a:xfrm>
          <a:off x="6227" y="-429098"/>
          <a:ext cx="6685977" cy="858197"/>
        </a:xfrm>
        <a:prstGeom prst="rect">
          <a:avLst/>
        </a:pr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3D8345"/>
              </a:solidFill>
            </a:rPr>
            <a:t>0,25%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3D8345"/>
              </a:solidFill>
            </a:rPr>
            <a:t>годовых</a:t>
          </a:r>
        </a:p>
      </dsp:txBody>
      <dsp:txXfrm>
        <a:off x="6227" y="-429098"/>
        <a:ext cx="6685977" cy="858197"/>
      </dsp:txXfrm>
    </dsp:sp>
    <dsp:sp modelId="{88A9EF12-F67C-4472-B629-85B027550772}">
      <dsp:nvSpPr>
        <dsp:cNvPr id="0" name=""/>
        <dsp:cNvSpPr/>
      </dsp:nvSpPr>
      <dsp:spPr>
        <a:xfrm>
          <a:off x="6227" y="429098"/>
          <a:ext cx="6685977" cy="2819410"/>
        </a:xfrm>
        <a:prstGeom prst="rect">
          <a:avLst/>
        </a:prstGeom>
        <a:noFill/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по займам ФРП РХ, МКК РХ;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начинающим субъектам МСП, самозанятым;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 по договорам лизинга;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при обеспечение кредита/займа не менее 70% залогом недвижимости;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при положительной истории сотрудничества с Фондом (более 2 закрытых договоров);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основной ОКВЭД  входит в раздел С </a:t>
          </a:r>
          <a:r>
            <a:rPr lang="ru-RU" sz="1600" kern="1200" dirty="0">
              <a:hlinkClick xmlns:r="http://schemas.openxmlformats.org/officeDocument/2006/relationships" r:id="rId1"/>
            </a:rPr>
            <a:t> ОК 029-2014 (КДЕС Ред. 2)</a:t>
          </a:r>
          <a:r>
            <a:rPr lang="ru-RU" sz="1600" kern="1200" dirty="0"/>
            <a:t>;</a:t>
          </a:r>
        </a:p>
      </dsp:txBody>
      <dsp:txXfrm>
        <a:off x="6227" y="429098"/>
        <a:ext cx="6685977" cy="2819410"/>
      </dsp:txXfrm>
    </dsp:sp>
    <dsp:sp modelId="{2BE116D5-08AC-4156-B425-17975EFCC6A2}">
      <dsp:nvSpPr>
        <dsp:cNvPr id="0" name=""/>
        <dsp:cNvSpPr/>
      </dsp:nvSpPr>
      <dsp:spPr>
        <a:xfrm>
          <a:off x="6992280" y="-429098"/>
          <a:ext cx="2145492" cy="858197"/>
        </a:xfrm>
        <a:prstGeom prst="rect">
          <a:avLst/>
        </a:pr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3D8345"/>
              </a:solidFill>
              <a:latin typeface="Calibri" panose="020F0502020204030204"/>
              <a:ea typeface="+mn-ea"/>
              <a:cs typeface="+mn-cs"/>
            </a:rPr>
            <a:t>0,5% </a:t>
          </a:r>
        </a:p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3D8345"/>
              </a:solidFill>
              <a:latin typeface="Calibri" panose="020F0502020204030204"/>
              <a:ea typeface="+mn-ea"/>
              <a:cs typeface="+mn-cs"/>
            </a:rPr>
            <a:t>годовых</a:t>
          </a:r>
        </a:p>
      </dsp:txBody>
      <dsp:txXfrm>
        <a:off x="6992280" y="-429098"/>
        <a:ext cx="2145492" cy="858197"/>
      </dsp:txXfrm>
    </dsp:sp>
    <dsp:sp modelId="{2B43E1DB-C13E-4C1A-A021-14566FA77BA0}">
      <dsp:nvSpPr>
        <dsp:cNvPr id="0" name=""/>
        <dsp:cNvSpPr/>
      </dsp:nvSpPr>
      <dsp:spPr>
        <a:xfrm>
          <a:off x="6992280" y="429098"/>
          <a:ext cx="2145492" cy="2819410"/>
        </a:xfrm>
        <a:prstGeom prst="rect">
          <a:avLst/>
        </a:prstGeom>
        <a:noFill/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за предоставление поручительства (гарантии) по иным договорам. </a:t>
          </a:r>
        </a:p>
      </dsp:txBody>
      <dsp:txXfrm>
        <a:off x="6992280" y="429098"/>
        <a:ext cx="2145492" cy="2819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F67E5-ED33-4722-B6BB-CAB473AC3F19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362F4-1A8D-402B-8606-8D7ADCE05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3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362F4-1A8D-402B-8606-8D7ADCE05D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1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362F4-1A8D-402B-8606-8D7ADCE05D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5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F93B-0696-44A0-AD56-5C192347F7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8CF1-C362-4CE5-B46D-1A86CE068A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3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F93B-0696-44A0-AD56-5C192347F7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8CF1-C362-4CE5-B46D-1A86CE06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7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F93B-0696-44A0-AD56-5C192347F7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8CF1-C362-4CE5-B46D-1A86CE06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3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F93B-0696-44A0-AD56-5C192347F7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8CF1-C362-4CE5-B46D-1A86CE06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4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F93B-0696-44A0-AD56-5C192347F7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8CF1-C362-4CE5-B46D-1A86CE068A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24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F93B-0696-44A0-AD56-5C192347F7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8CF1-C362-4CE5-B46D-1A86CE06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3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F93B-0696-44A0-AD56-5C192347F7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8CF1-C362-4CE5-B46D-1A86CE06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1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F93B-0696-44A0-AD56-5C192347F7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8CF1-C362-4CE5-B46D-1A86CE06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9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F93B-0696-44A0-AD56-5C192347F7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8CF1-C362-4CE5-B46D-1A86CE06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7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15F93B-0696-44A0-AD56-5C192347F7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218CF1-C362-4CE5-B46D-1A86CE06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44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F93B-0696-44A0-AD56-5C192347F7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8CF1-C362-4CE5-B46D-1A86CE06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15F93B-0696-44A0-AD56-5C192347F7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218CF1-C362-4CE5-B46D-1A86CE068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01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7EF0CE-6570-472C-B101-7166D4376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448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E7A777-67DD-4F7B-912D-3665AB313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502" y="33951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ПОРУЧИТЕЛЬСТВО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7300" b="1" dirty="0">
                <a:solidFill>
                  <a:srgbClr val="FF0000"/>
                </a:solidFill>
              </a:rPr>
              <a:t>КАК МЕРА </a:t>
            </a:r>
            <a:br>
              <a:rPr lang="ru-RU" sz="7300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ПОДДЕРЖКИ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9377E16-2A8F-41B7-9434-A84EC37C7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8308273" y="7244636"/>
            <a:ext cx="3284573" cy="1600200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Ходько Анастасия</a:t>
            </a:r>
          </a:p>
          <a:p>
            <a:pPr algn="l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Директор Гарантийного фонда Хакасии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78FE4CC-85CF-4C1F-B79E-5197A9F1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23" y="742886"/>
            <a:ext cx="4554839" cy="1214299"/>
          </a:xfrm>
          <a:prstGeom prst="rect">
            <a:avLst/>
          </a:prstGeom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xmlns="" id="{7B16FA3A-4242-4C22-9B33-0F5347E786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xmlns="" id="{0454F89A-988F-4813-90EE-33BAE64DD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0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4FCBDA-4D40-46B9-B823-B45B611F1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" t="55716" r="34312" b="2127"/>
          <a:stretch/>
        </p:blipFill>
        <p:spPr>
          <a:xfrm>
            <a:off x="0" y="3821233"/>
            <a:ext cx="2667000" cy="2387840"/>
          </a:xfrm>
          <a:prstGeom prst="rect">
            <a:avLst/>
          </a:prstGeom>
          <a:ln>
            <a:noFill/>
          </a:ln>
          <a:effectLst>
            <a:softEdge rad="4572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2400AD3-55C6-49FD-959E-8A7E116B5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9" t="443" r="7325" b="27869"/>
          <a:stretch/>
        </p:blipFill>
        <p:spPr>
          <a:xfrm rot="16200000">
            <a:off x="9558697" y="-1325363"/>
            <a:ext cx="1307939" cy="3958667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849F20A-5A80-49A2-BFD0-8804BDF19F35}"/>
              </a:ext>
            </a:extLst>
          </p:cNvPr>
          <p:cNvSpPr/>
          <p:nvPr/>
        </p:nvSpPr>
        <p:spPr>
          <a:xfrm>
            <a:off x="243068" y="188813"/>
            <a:ext cx="7488821" cy="130793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Поручительство</a:t>
            </a:r>
          </a:p>
          <a:p>
            <a:pPr algn="ctr"/>
            <a:r>
              <a:rPr lang="ru-RU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кредиту/займу/лизингу/гарантии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37688D1-F934-4254-9417-A0330503FFA2}"/>
              </a:ext>
            </a:extLst>
          </p:cNvPr>
          <p:cNvCxnSpPr/>
          <p:nvPr/>
        </p:nvCxnSpPr>
        <p:spPr>
          <a:xfrm>
            <a:off x="243068" y="1585732"/>
            <a:ext cx="716472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73A972D7-2D46-4524-BBF2-1BC492A94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103017"/>
              </p:ext>
            </p:extLst>
          </p:nvPr>
        </p:nvGraphicFramePr>
        <p:xfrm>
          <a:off x="3724475" y="1884797"/>
          <a:ext cx="7366643" cy="350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7A67BA-0A7D-4E04-B0BC-82199FC8AB05}"/>
              </a:ext>
            </a:extLst>
          </p:cNvPr>
          <p:cNvSpPr/>
          <p:nvPr/>
        </p:nvSpPr>
        <p:spPr>
          <a:xfrm>
            <a:off x="3208116" y="5181546"/>
            <a:ext cx="8875853" cy="671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Размер капитала – 244 млн. руб.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052CFFF-AFFA-417A-8ECC-929A6ACE454A}"/>
              </a:ext>
            </a:extLst>
          </p:cNvPr>
          <p:cNvCxnSpPr>
            <a:cxnSpLocks/>
          </p:cNvCxnSpPr>
          <p:nvPr/>
        </p:nvCxnSpPr>
        <p:spPr>
          <a:xfrm>
            <a:off x="2667000" y="4981846"/>
            <a:ext cx="880631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2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849F20A-5A80-49A2-BFD0-8804BDF19F35}"/>
              </a:ext>
            </a:extLst>
          </p:cNvPr>
          <p:cNvSpPr/>
          <p:nvPr/>
        </p:nvSpPr>
        <p:spPr>
          <a:xfrm>
            <a:off x="349035" y="137601"/>
            <a:ext cx="6516547" cy="130793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Партнеры Фонда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37688D1-F934-4254-9417-A0330503FFA2}"/>
              </a:ext>
            </a:extLst>
          </p:cNvPr>
          <p:cNvCxnSpPr>
            <a:cxnSpLocks/>
          </p:cNvCxnSpPr>
          <p:nvPr/>
        </p:nvCxnSpPr>
        <p:spPr>
          <a:xfrm>
            <a:off x="243068" y="1307940"/>
            <a:ext cx="54169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FD569F2-3E04-4341-A34F-C6EC68BC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9" y="1658104"/>
            <a:ext cx="3305462" cy="5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1B67F485-71F9-406B-AA42-15C5EAEC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60" y="588326"/>
            <a:ext cx="3073097" cy="18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560162C3-A220-4789-ADBD-4EC19AC4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7" y="3125780"/>
            <a:ext cx="4165863" cy="9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1130ABAE-1713-45AD-84F5-877D84D6B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1" y="4588034"/>
            <a:ext cx="2977178" cy="126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9685404F-5FAB-418B-BD3E-22AC8EB3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05" y="1653064"/>
            <a:ext cx="3160008" cy="192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xmlns="" id="{5A0061B6-90A1-40A2-BB0C-F03244341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207" y="2805147"/>
            <a:ext cx="23050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xmlns="" id="{0AAA7F5A-0125-4D53-97A2-97F085F87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19" y="4076632"/>
            <a:ext cx="3851260" cy="192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9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4FCBDA-4D40-46B9-B823-B45B611F1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" t="55716" r="34312" b="2127"/>
          <a:stretch/>
        </p:blipFill>
        <p:spPr>
          <a:xfrm>
            <a:off x="0" y="3821233"/>
            <a:ext cx="2667000" cy="2387840"/>
          </a:xfrm>
          <a:prstGeom prst="rect">
            <a:avLst/>
          </a:prstGeom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2400AD3-55C6-49FD-959E-8A7E116B5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9" t="443" r="7325" b="27869"/>
          <a:stretch/>
        </p:blipFill>
        <p:spPr>
          <a:xfrm rot="16200000">
            <a:off x="9558697" y="-1325363"/>
            <a:ext cx="1307939" cy="3958667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849F20A-5A80-49A2-BFD0-8804BDF19F35}"/>
              </a:ext>
            </a:extLst>
          </p:cNvPr>
          <p:cNvSpPr/>
          <p:nvPr/>
        </p:nvSpPr>
        <p:spPr>
          <a:xfrm>
            <a:off x="243068" y="188813"/>
            <a:ext cx="7488821" cy="130793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к заемщику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37688D1-F934-4254-9417-A0330503FFA2}"/>
              </a:ext>
            </a:extLst>
          </p:cNvPr>
          <p:cNvCxnSpPr/>
          <p:nvPr/>
        </p:nvCxnSpPr>
        <p:spPr>
          <a:xfrm>
            <a:off x="243068" y="1307940"/>
            <a:ext cx="716472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73A972D7-2D46-4524-BBF2-1BC492A94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426155"/>
              </p:ext>
            </p:extLst>
          </p:nvPr>
        </p:nvGraphicFramePr>
        <p:xfrm>
          <a:off x="3439610" y="1676453"/>
          <a:ext cx="7366643" cy="350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28D2AAB-337F-472F-B1D4-6AB7017106F1}"/>
              </a:ext>
            </a:extLst>
          </p:cNvPr>
          <p:cNvCxnSpPr/>
          <p:nvPr/>
        </p:nvCxnSpPr>
        <p:spPr>
          <a:xfrm>
            <a:off x="2795161" y="4828573"/>
            <a:ext cx="716472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DD8BF1C-50BE-4C16-9D7D-DD386348FD2F}"/>
              </a:ext>
            </a:extLst>
          </p:cNvPr>
          <p:cNvSpPr/>
          <p:nvPr/>
        </p:nvSpPr>
        <p:spPr>
          <a:xfrm>
            <a:off x="3208116" y="5181546"/>
            <a:ext cx="8875853" cy="671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2"/>
                </a:solidFill>
              </a:rPr>
              <a:t>Оценка платёжеспособности и деловой репутации </a:t>
            </a:r>
          </a:p>
        </p:txBody>
      </p:sp>
    </p:spTree>
    <p:extLst>
      <p:ext uri="{BB962C8B-B14F-4D97-AF65-F5344CB8AC3E}">
        <p14:creationId xmlns:p14="http://schemas.microsoft.com/office/powerpoint/2010/main" val="197609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7EF0CE-6570-472C-B101-7166D4376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" y="-227336"/>
            <a:ext cx="12192000" cy="76174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E7A777-67DD-4F7B-912D-3665AB313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502" y="3395103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xmlns="" id="{7B16FA3A-4242-4C22-9B33-0F5347E786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xmlns="" id="{0454F89A-988F-4813-90EE-33BAE64DD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EEA2D21-E03A-4D41-9557-326514BAD3F5}"/>
              </a:ext>
            </a:extLst>
          </p:cNvPr>
          <p:cNvSpPr/>
          <p:nvPr/>
        </p:nvSpPr>
        <p:spPr>
          <a:xfrm>
            <a:off x="447254" y="271109"/>
            <a:ext cx="7488821" cy="130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Тарифы Фонда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3B789B21-A903-4564-A030-A6CFEA1A0D31}"/>
              </a:ext>
            </a:extLst>
          </p:cNvPr>
          <p:cNvCxnSpPr/>
          <p:nvPr/>
        </p:nvCxnSpPr>
        <p:spPr>
          <a:xfrm>
            <a:off x="243068" y="1307940"/>
            <a:ext cx="716472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256B1A1B-BEFD-471F-AF26-223510703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174805"/>
              </p:ext>
            </p:extLst>
          </p:nvPr>
        </p:nvGraphicFramePr>
        <p:xfrm>
          <a:off x="1828800" y="2276374"/>
          <a:ext cx="9144000" cy="2819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6715FD0-37FF-4955-8930-DE71BC080E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45" y="353896"/>
            <a:ext cx="2280067" cy="607855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3D047CCA-28FA-4C8B-ABEB-93BB031D2D3A}"/>
              </a:ext>
            </a:extLst>
          </p:cNvPr>
          <p:cNvCxnSpPr/>
          <p:nvPr/>
        </p:nvCxnSpPr>
        <p:spPr>
          <a:xfrm>
            <a:off x="4733080" y="6115749"/>
            <a:ext cx="716472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813AE60-47D5-4014-B8CA-7001B8C11CDB}"/>
              </a:ext>
            </a:extLst>
          </p:cNvPr>
          <p:cNvSpPr/>
          <p:nvPr/>
        </p:nvSpPr>
        <p:spPr>
          <a:xfrm>
            <a:off x="6145194" y="5489182"/>
            <a:ext cx="6046806" cy="607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Сроки рассмотрения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18E6B980-24F0-499B-9053-1564C01270A7}"/>
              </a:ext>
            </a:extLst>
          </p:cNvPr>
          <p:cNvSpPr/>
          <p:nvPr/>
        </p:nvSpPr>
        <p:spPr>
          <a:xfrm>
            <a:off x="5851003" y="6054965"/>
            <a:ext cx="6046806" cy="607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>
                <a:ln w="0"/>
                <a:solidFill>
                  <a:srgbClr val="3D834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1 до 5 раб. дней.</a:t>
            </a:r>
          </a:p>
        </p:txBody>
      </p:sp>
    </p:spTree>
    <p:extLst>
      <p:ext uri="{BB962C8B-B14F-4D97-AF65-F5344CB8AC3E}">
        <p14:creationId xmlns:p14="http://schemas.microsoft.com/office/powerpoint/2010/main" val="420055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28D2AAB-337F-472F-B1D4-6AB7017106F1}"/>
              </a:ext>
            </a:extLst>
          </p:cNvPr>
          <p:cNvCxnSpPr/>
          <p:nvPr/>
        </p:nvCxnSpPr>
        <p:spPr>
          <a:xfrm>
            <a:off x="4650342" y="4516056"/>
            <a:ext cx="716472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DD8BF1C-50BE-4C16-9D7D-DD386348FD2F}"/>
              </a:ext>
            </a:extLst>
          </p:cNvPr>
          <p:cNvSpPr/>
          <p:nvPr/>
        </p:nvSpPr>
        <p:spPr>
          <a:xfrm>
            <a:off x="5766121" y="4772159"/>
            <a:ext cx="8875853" cy="1200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2"/>
                </a:solidFill>
              </a:rPr>
              <a:t>Мойбизнес19.рф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	</a:t>
            </a:r>
            <a:r>
              <a:rPr lang="en-US" sz="2400" dirty="0">
                <a:solidFill>
                  <a:schemeClr val="accent2"/>
                </a:solidFill>
              </a:rPr>
              <a:t>Garfond_19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ru-RU" sz="2400" dirty="0">
                <a:solidFill>
                  <a:schemeClr val="accent2"/>
                </a:solidFill>
              </a:rPr>
              <a:t>	</a:t>
            </a:r>
            <a:r>
              <a:rPr lang="en-US" sz="2400" dirty="0">
                <a:solidFill>
                  <a:schemeClr val="accent2"/>
                </a:solidFill>
              </a:rPr>
              <a:t>T.me/gargond19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VK (компания) — Википедия">
            <a:extLst>
              <a:ext uri="{FF2B5EF4-FFF2-40B4-BE49-F238E27FC236}">
                <a16:creationId xmlns:a16="http://schemas.microsoft.com/office/drawing/2014/main" xmlns="" id="{36744811-606C-440F-8AA5-5E804C8FC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46" y="5185254"/>
            <a:ext cx="374187" cy="3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F9AA2A82-CD7B-4B01-9CE5-722E73B1B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31"/>
          <a:stretch/>
        </p:blipFill>
        <p:spPr bwMode="auto">
          <a:xfrm>
            <a:off x="3794658" y="370901"/>
            <a:ext cx="2329725" cy="12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D76F19A-1E20-40BB-B90E-4A36CC9126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87" y="543628"/>
            <a:ext cx="3276040" cy="873377"/>
          </a:xfrm>
          <a:prstGeom prst="rect">
            <a:avLst/>
          </a:prstGeom>
        </p:spPr>
      </p:pic>
      <p:pic>
        <p:nvPicPr>
          <p:cNvPr id="4100" name="Picture 4" descr="Логотип Telegram (Телеграм) / Программы / TopLogos.ru">
            <a:extLst>
              <a:ext uri="{FF2B5EF4-FFF2-40B4-BE49-F238E27FC236}">
                <a16:creationId xmlns:a16="http://schemas.microsoft.com/office/drawing/2014/main" xmlns="" id="{A6604443-34E4-4457-B070-F0C8F941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36" y="5519131"/>
            <a:ext cx="453405" cy="45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1489F0A-7563-454F-A3A6-E5B8AE5819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2" y="3063652"/>
            <a:ext cx="2923422" cy="290480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C201AAAC-FFE3-4237-BFE6-E7D58392FA20}"/>
              </a:ext>
            </a:extLst>
          </p:cNvPr>
          <p:cNvSpPr/>
          <p:nvPr/>
        </p:nvSpPr>
        <p:spPr>
          <a:xfrm>
            <a:off x="58335" y="2245664"/>
            <a:ext cx="3938796" cy="520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Директор Гарантийного фонда Хакасии Ходько Анастасия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105B33F-896B-4004-8D42-99522D06A30C}"/>
              </a:ext>
            </a:extLst>
          </p:cNvPr>
          <p:cNvSpPr/>
          <p:nvPr/>
        </p:nvSpPr>
        <p:spPr>
          <a:xfrm>
            <a:off x="4866362" y="1997038"/>
            <a:ext cx="7024215" cy="1886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Адрес: </a:t>
            </a:r>
          </a:p>
          <a:p>
            <a:pPr algn="ctr"/>
            <a:r>
              <a:rPr lang="ru-RU" dirty="0">
                <a:solidFill>
                  <a:srgbClr val="00B050"/>
                </a:solidFill>
              </a:rPr>
              <a:t>Республика Хакасия , город Абакан, пр-т. Дружбы Народов, 2А, 3 этаж, а/я 573 655010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Телефон: </a:t>
            </a:r>
          </a:p>
          <a:p>
            <a:pPr algn="ctr"/>
            <a:r>
              <a:rPr lang="ru-RU" dirty="0">
                <a:solidFill>
                  <a:srgbClr val="00B050"/>
                </a:solidFill>
              </a:rPr>
              <a:t>(3902) 24-89-01, +79135403544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A364816-A59C-4167-A58E-276E878FAF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783" t="19613" r="22624" b="14189"/>
          <a:stretch/>
        </p:blipFill>
        <p:spPr>
          <a:xfrm>
            <a:off x="828000" y="108000"/>
            <a:ext cx="2556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5842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</TotalTime>
  <Words>211</Words>
  <Application>Microsoft Office PowerPoint</Application>
  <PresentationFormat>Произвольный</PresentationFormat>
  <Paragraphs>43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Ретро</vt:lpstr>
      <vt:lpstr> ПОРУЧИТЕЛЬСТВО КАК МЕРА  ПОДДЕРЖКИ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ПОРУЧИТЕЛЬСТВО КАК МЕРА  ПОДДЕРЖКИ</dc:title>
  <dc:creator>Анастасия Ходько</dc:creator>
  <cp:lastModifiedBy>Пользователь Windows</cp:lastModifiedBy>
  <cp:revision>16</cp:revision>
  <dcterms:created xsi:type="dcterms:W3CDTF">2022-03-25T05:37:58Z</dcterms:created>
  <dcterms:modified xsi:type="dcterms:W3CDTF">2024-03-01T03:48:58Z</dcterms:modified>
</cp:coreProperties>
</file>